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5" r:id="rId12"/>
    <p:sldId id="291" r:id="rId13"/>
    <p:sldId id="292" r:id="rId14"/>
    <p:sldId id="293" r:id="rId15"/>
    <p:sldId id="294" r:id="rId16"/>
    <p:sldId id="272" r:id="rId17"/>
    <p:sldId id="268" r:id="rId18"/>
    <p:sldId id="288" r:id="rId19"/>
    <p:sldId id="275" r:id="rId20"/>
    <p:sldId id="269" r:id="rId21"/>
    <p:sldId id="289" r:id="rId22"/>
    <p:sldId id="290" r:id="rId23"/>
    <p:sldId id="300" r:id="rId24"/>
    <p:sldId id="296" r:id="rId25"/>
    <p:sldId id="297" r:id="rId26"/>
    <p:sldId id="298" r:id="rId27"/>
    <p:sldId id="299" r:id="rId28"/>
    <p:sldId id="281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A3E"/>
    <a:srgbClr val="47794A"/>
    <a:srgbClr val="4D79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0"/>
    <p:restoredTop sz="94667"/>
  </p:normalViewPr>
  <p:slideViewPr>
    <p:cSldViewPr snapToGrid="0" snapToObjects="1">
      <p:cViewPr>
        <p:scale>
          <a:sx n="106" d="100"/>
          <a:sy n="106" d="100"/>
        </p:scale>
        <p:origin x="156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254A3-3F41-EF4F-9969-428F3B730621}" type="datetimeFigureOut">
              <a:rPr lang="en-US" smtClean="0"/>
              <a:t>10/2/17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158F2-8184-6D47-AEF6-06CB8E528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46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DBC4-C327-704C-A70D-B49E94D9900D}" type="datetimeFigureOut">
              <a:rPr lang="en-US" smtClean="0"/>
              <a:t>10/2/17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DBC4-C327-704C-A70D-B49E94D9900D}" type="datetimeFigureOut">
              <a:rPr lang="en-US" smtClean="0"/>
              <a:t>10/2/17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DBC4-C327-704C-A70D-B49E94D9900D}" type="datetimeFigureOut">
              <a:rPr lang="en-US" smtClean="0"/>
              <a:t>10/2/17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DBC4-C327-704C-A70D-B49E94D9900D}" type="datetimeFigureOut">
              <a:rPr lang="en-US" smtClean="0"/>
              <a:t>10/2/17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DBC4-C327-704C-A70D-B49E94D9900D}" type="datetimeFigureOut">
              <a:rPr lang="en-US" smtClean="0"/>
              <a:t>10/2/17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DBC4-C327-704C-A70D-B49E94D9900D}" type="datetimeFigureOut">
              <a:rPr lang="en-US" smtClean="0"/>
              <a:t>10/2/17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DBC4-C327-704C-A70D-B49E94D9900D}" type="datetimeFigureOut">
              <a:rPr lang="en-US" smtClean="0"/>
              <a:t>10/2/17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DBC4-C327-704C-A70D-B49E94D9900D}" type="datetimeFigureOut">
              <a:rPr lang="en-US" smtClean="0"/>
              <a:t>10/2/17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DBC4-C327-704C-A70D-B49E94D9900D}" type="datetimeFigureOut">
              <a:rPr lang="en-US" smtClean="0"/>
              <a:t>10/2/17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DBC4-C327-704C-A70D-B49E94D9900D}" type="datetimeFigureOut">
              <a:rPr lang="en-US" smtClean="0"/>
              <a:t>10/2/17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DBC4-C327-704C-A70D-B49E94D9900D}" type="datetimeFigureOut">
              <a:rPr lang="en-US" smtClean="0"/>
              <a:t>10/2/17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7DBC4-C327-704C-A70D-B49E94D9900D}" type="datetimeFigureOut">
              <a:rPr lang="en-US" smtClean="0"/>
              <a:t>10/2/17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790E9-47B1-4B44-A351-5B4C4BC5C4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8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microsoft.com/office/2007/relationships/hdphoto" Target="../media/hdphoto4.wdp"/><Relationship Id="rId7" Type="http://schemas.openxmlformats.org/officeDocument/2006/relationships/image" Target="../media/image11.jp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3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557" y="4336143"/>
            <a:ext cx="5268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BREWING: STARBUCKS DATA</a:t>
            </a:r>
            <a:endParaRPr lang="en-US" sz="2800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9557" y="4859363"/>
            <a:ext cx="36884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Store Density Analysis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05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Climatic Impact- Approach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99" y="749300"/>
            <a:ext cx="4889936" cy="24004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16334" y="946821"/>
            <a:ext cx="2832100" cy="1938992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Used world bank data API call to get all the average temperature based on the country code.</a:t>
            </a:r>
          </a:p>
          <a:p>
            <a:endParaRPr lang="en-US" sz="1200" dirty="0"/>
          </a:p>
          <a:p>
            <a:r>
              <a:rPr lang="en-US" sz="1200" b="1" dirty="0" smtClean="0"/>
              <a:t>Challenge: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World bank API need country code in alpha3. Used pycountry to convert the country code from alpha2 to alpha3. Created CSV file from the result to optimized the code.</a:t>
            </a:r>
            <a:endParaRPr lang="en-US" sz="1200" b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759" y="3479959"/>
            <a:ext cx="4364935" cy="5563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3902" y="3487445"/>
            <a:ext cx="2832100" cy="461665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Created the temperature bin to provide analysis.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2288" y="5864932"/>
            <a:ext cx="2477190" cy="276999"/>
          </a:xfrm>
          <a:prstGeom prst="rect">
            <a:avLst/>
          </a:prstGeom>
          <a:noFill/>
          <a:ln>
            <a:solidFill>
              <a:srgbClr val="47794A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Plotted the pie chart </a:t>
            </a:r>
            <a:r>
              <a:rPr lang="en-US" sz="1200"/>
              <a:t>with </a:t>
            </a:r>
            <a:r>
              <a:rPr lang="en-US" sz="1200" smtClean="0"/>
              <a:t>Matplotlib</a:t>
            </a:r>
            <a:endParaRPr lang="en-US" sz="12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0" b="29584"/>
          <a:stretch/>
        </p:blipFill>
        <p:spPr>
          <a:xfrm>
            <a:off x="530262" y="4406862"/>
            <a:ext cx="5883965" cy="133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 am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469900"/>
            <a:ext cx="9144000" cy="63880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" t="9442" r="49661" b="9442"/>
          <a:stretch/>
        </p:blipFill>
        <p:spPr>
          <a:xfrm>
            <a:off x="5956300" y="622298"/>
            <a:ext cx="3200400" cy="60833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337050" y="-4337050"/>
            <a:ext cx="4699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1336531"/>
            <a:ext cx="750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duster" charset="0"/>
                <a:ea typeface="Chalkduster" charset="0"/>
                <a:cs typeface="Chalkduster" charset="0"/>
              </a:rPr>
              <a:t>Store Distribution Across USA</a:t>
            </a:r>
            <a:endParaRPr lang="en-US" sz="2400" b="1" dirty="0"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6600" y="2622111"/>
            <a:ext cx="6819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endParaRPr lang="en-US" sz="1600" dirty="0" smtClean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600" dirty="0" smtClean="0">
                <a:latin typeface="Chalkduster" charset="0"/>
                <a:ea typeface="Chalkduster" charset="0"/>
                <a:cs typeface="Chalkduster" charset="0"/>
              </a:rPr>
              <a:t>What is the store distribution?</a:t>
            </a:r>
          </a:p>
          <a:p>
            <a:pPr marL="285750" indent="-285750">
              <a:buFont typeface="Wingdings" charset="2"/>
              <a:buChar char="q"/>
            </a:pPr>
            <a:endParaRPr lang="en-US" sz="1600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600" dirty="0" smtClean="0">
                <a:latin typeface="Chalkduster" charset="0"/>
                <a:ea typeface="Chalkduster" charset="0"/>
                <a:cs typeface="Chalkduster" charset="0"/>
              </a:rPr>
              <a:t>How competitive is the café market?</a:t>
            </a:r>
            <a:endParaRPr lang="en-US" sz="1600" dirty="0"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0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2" r="21806"/>
          <a:stretch/>
        </p:blipFill>
        <p:spPr>
          <a:xfrm>
            <a:off x="3505201" y="1334364"/>
            <a:ext cx="5308600" cy="53204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Stores across </a:t>
            </a:r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USA - </a:t>
            </a:r>
            <a:r>
              <a:rPr lang="en-US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Analysis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287B8BF-1654-4A06-ACBE-ED2B4EF13753}"/>
              </a:ext>
            </a:extLst>
          </p:cNvPr>
          <p:cNvSpPr/>
          <p:nvPr/>
        </p:nvSpPr>
        <p:spPr>
          <a:xfrm>
            <a:off x="647765" y="1994349"/>
            <a:ext cx="285743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 smtClean="0"/>
              <a:t>Starbucks </a:t>
            </a:r>
            <a:r>
              <a:rPr lang="en-US" sz="1600" u="sng" dirty="0"/>
              <a:t>Stores </a:t>
            </a:r>
            <a:r>
              <a:rPr lang="en-US" sz="1600" u="sng" dirty="0" smtClean="0"/>
              <a:t>across United States:</a:t>
            </a:r>
          </a:p>
          <a:p>
            <a:endParaRPr lang="en-US" sz="1000" u="sng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/>
              <a:t>Total number of </a:t>
            </a:r>
            <a:r>
              <a:rPr lang="en-US" sz="1200" dirty="0" smtClean="0"/>
              <a:t>Starbucks stores – 13,608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/>
              <a:t>California alone has 2821 </a:t>
            </a:r>
            <a:r>
              <a:rPr lang="en-US" sz="1200" dirty="0" smtClean="0"/>
              <a:t>stores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2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The spread of stores across the eastern coast is more than most part of USA 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482600" y="793666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ea typeface="Chalkduster" charset="0"/>
                <a:cs typeface="Chalkduster" charset="0"/>
              </a:rPr>
              <a:t>How are the Starbucks stores </a:t>
            </a:r>
            <a:r>
              <a:rPr lang="en-US" u="sng">
                <a:ea typeface="Chalkduster" charset="0"/>
                <a:cs typeface="Chalkduster" charset="0"/>
              </a:rPr>
              <a:t>distributed </a:t>
            </a:r>
            <a:r>
              <a:rPr lang="en-US" u="sng" smtClean="0">
                <a:ea typeface="Chalkduster" charset="0"/>
                <a:cs typeface="Chalkduster" charset="0"/>
              </a:rPr>
              <a:t>in USA?</a:t>
            </a:r>
            <a:endParaRPr lang="en-US" u="sng" dirty="0"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95134"/>
            <a:ext cx="5232401" cy="2812088"/>
          </a:xfrm>
          <a:prstGeom prst="rect">
            <a:avLst/>
          </a:prstGeom>
        </p:spPr>
      </p:pic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xmlns="" id="{B3B6D9B8-B372-42DB-AF59-47D9892109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6" t="8463" r="10739" b="6036"/>
          <a:stretch/>
        </p:blipFill>
        <p:spPr>
          <a:xfrm>
            <a:off x="380999" y="1234774"/>
            <a:ext cx="3861286" cy="27100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Competition with Nearby Cafes - 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1742" y="4026078"/>
            <a:ext cx="270945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Top 10 states with most store of Starbucks </a:t>
            </a:r>
            <a:r>
              <a:rPr lang="en-US" sz="1600" u="sng" dirty="0" smtClean="0"/>
              <a:t>:</a:t>
            </a:r>
            <a:endParaRPr lang="en-US" sz="1600" u="sng" dirty="0"/>
          </a:p>
          <a:p>
            <a:endParaRPr lang="en-US" sz="1200" u="sng" dirty="0"/>
          </a:p>
          <a:p>
            <a:endParaRPr lang="en-US" sz="1200" u="sng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42286" y="1604024"/>
            <a:ext cx="45715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Number of </a:t>
            </a:r>
            <a:r>
              <a:rPr lang="en-US" sz="1600" u="sng" dirty="0"/>
              <a:t>Starbucks and nearby cafes per </a:t>
            </a:r>
            <a:r>
              <a:rPr lang="en-US" sz="1600" u="sng" dirty="0" smtClean="0"/>
              <a:t>Zip code:</a:t>
            </a:r>
            <a:endParaRPr lang="en-US" sz="1600" u="sng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9E34779-8E51-4479-A51F-11E3ACD6AE86}"/>
              </a:ext>
            </a:extLst>
          </p:cNvPr>
          <p:cNvSpPr/>
          <p:nvPr/>
        </p:nvSpPr>
        <p:spPr>
          <a:xfrm>
            <a:off x="380998" y="747246"/>
            <a:ext cx="866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/>
              <a:t>How competitive is the coffee </a:t>
            </a:r>
            <a:r>
              <a:rPr lang="en-US" sz="2400" u="sng" dirty="0" smtClean="0"/>
              <a:t>shop </a:t>
            </a:r>
            <a:r>
              <a:rPr lang="en-US" sz="2400" u="sng" dirty="0"/>
              <a:t>market in regards to Starbucks?</a:t>
            </a:r>
          </a:p>
        </p:txBody>
      </p:sp>
    </p:spTree>
    <p:extLst>
      <p:ext uri="{BB962C8B-B14F-4D97-AF65-F5344CB8AC3E}">
        <p14:creationId xmlns:p14="http://schemas.microsoft.com/office/powerpoint/2010/main" val="200430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3" t="9105" r="9674" b="8313"/>
          <a:stretch/>
        </p:blipFill>
        <p:spPr>
          <a:xfrm>
            <a:off x="3696803" y="3473067"/>
            <a:ext cx="5019261" cy="3118234"/>
          </a:xfrm>
          <a:prstGeom prst="rect">
            <a:avLst/>
          </a:prstGeom>
        </p:spPr>
      </p:pic>
      <p:pic>
        <p:nvPicPr>
          <p:cNvPr id="10" name="Content Placeholder 10" descr="A picture containing object&#10;&#10;Description generated with high confidence">
            <a:extLst>
              <a:ext uri="{FF2B5EF4-FFF2-40B4-BE49-F238E27FC236}">
                <a16:creationId xmlns:a16="http://schemas.microsoft.com/office/drawing/2014/main" xmlns="" id="{9F7C974F-EC6E-4D92-AC8A-00DCA6A431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6" t="8103" r="9735" b="6765"/>
          <a:stretch/>
        </p:blipFill>
        <p:spPr>
          <a:xfrm>
            <a:off x="487017" y="721383"/>
            <a:ext cx="5613400" cy="27876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Café Competition by State- </a:t>
            </a:r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682AFDB-8C66-4324-BE17-0AE975A67EF9}"/>
              </a:ext>
            </a:extLst>
          </p:cNvPr>
          <p:cNvSpPr/>
          <p:nvPr/>
        </p:nvSpPr>
        <p:spPr>
          <a:xfrm>
            <a:off x="507026" y="4045999"/>
            <a:ext cx="3269844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 smtClean="0"/>
              <a:t>% of </a:t>
            </a:r>
            <a:r>
              <a:rPr lang="en-US" sz="1600" u="sng" dirty="0"/>
              <a:t>Starbucks </a:t>
            </a:r>
            <a:r>
              <a:rPr lang="en-US" sz="1600" u="sng" dirty="0" smtClean="0"/>
              <a:t>stores in each state:</a:t>
            </a:r>
          </a:p>
          <a:p>
            <a:endParaRPr lang="en-US" sz="1600" u="sng" dirty="0"/>
          </a:p>
          <a:p>
            <a:pPr marL="285750" indent="-285750">
              <a:buFont typeface="Wingdings" charset="2"/>
              <a:buChar char="ü"/>
            </a:pPr>
            <a:r>
              <a:rPr lang="en-US" sz="1200" dirty="0" smtClean="0"/>
              <a:t>DC  has the max average store coun</a:t>
            </a:r>
            <a:r>
              <a:rPr lang="en-US" sz="1200" dirty="0" smtClean="0"/>
              <a:t>t(~40) , only 9 % of these stores are Starbucks</a:t>
            </a:r>
          </a:p>
          <a:p>
            <a:pPr marL="285750" indent="-285750">
              <a:buFont typeface="Wingdings" charset="2"/>
              <a:buChar char="ü"/>
            </a:pPr>
            <a:endParaRPr lang="en-US" sz="1200" dirty="0"/>
          </a:p>
          <a:p>
            <a:pPr marL="285750" indent="-285750">
              <a:buFont typeface="Wingdings" charset="2"/>
              <a:buChar char="ü"/>
            </a:pPr>
            <a:r>
              <a:rPr lang="en-US" sz="1200" dirty="0" smtClean="0"/>
              <a:t>Arizona has average store count of ~10, 28% of these stores are Starbucks</a:t>
            </a:r>
          </a:p>
          <a:p>
            <a:pPr marL="285750" indent="-285750">
              <a:buFont typeface="Wingdings" charset="2"/>
              <a:buChar char="ü"/>
            </a:pPr>
            <a:endParaRPr lang="en-US" sz="1200" dirty="0" smtClean="0"/>
          </a:p>
          <a:p>
            <a:pPr marL="285750" indent="-285750">
              <a:buFont typeface="Wingdings" charset="2"/>
              <a:buChar char="ü"/>
            </a:pP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6206435" y="855832"/>
            <a:ext cx="260736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 smtClean="0"/>
              <a:t>Average number of Starbucks </a:t>
            </a:r>
            <a:r>
              <a:rPr lang="en-US" sz="1600" u="sng" dirty="0"/>
              <a:t>and nearby cafes per </a:t>
            </a:r>
            <a:r>
              <a:rPr lang="en-US" sz="1600" u="sng" dirty="0" smtClean="0"/>
              <a:t>state:</a:t>
            </a:r>
          </a:p>
          <a:p>
            <a:endParaRPr lang="en-US" u="sng" dirty="0"/>
          </a:p>
          <a:p>
            <a:pPr marL="171450" indent="-171450">
              <a:buFont typeface="Wingdings" charset="2"/>
              <a:buChar char="ü"/>
            </a:pPr>
            <a:r>
              <a:rPr lang="en-US" sz="1200" dirty="0"/>
              <a:t>On an average, Starbucks  has less number of stores as compared to the other nearby cafes.</a:t>
            </a:r>
          </a:p>
          <a:p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94237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23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xmlns="" id="{70DACBDA-950E-4CFB-8F2E-8C09F5DBB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405" y="1943627"/>
            <a:ext cx="2971802" cy="27551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799" y="99081"/>
            <a:ext cx="7099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Competition with Nearby Cafes - Approach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9E265F5-F4BA-470D-A2F4-0B519BA34E1E}"/>
              </a:ext>
            </a:extLst>
          </p:cNvPr>
          <p:cNvSpPr/>
          <p:nvPr/>
        </p:nvSpPr>
        <p:spPr>
          <a:xfrm>
            <a:off x="465452" y="2273121"/>
            <a:ext cx="5090522" cy="1215717"/>
          </a:xfrm>
          <a:prstGeom prst="rect">
            <a:avLst/>
          </a:prstGeom>
          <a:ln>
            <a:solidFill>
              <a:srgbClr val="47794A"/>
            </a:solidFill>
          </a:ln>
        </p:spPr>
        <p:txBody>
          <a:bodyPr wrap="square">
            <a:spAutoFit/>
          </a:bodyPr>
          <a:lstStyle/>
          <a:p>
            <a:r>
              <a:rPr lang="en-US" sz="1600" b="1" u="sng" dirty="0" smtClean="0"/>
              <a:t>Challenges:</a:t>
            </a:r>
            <a:endParaRPr lang="en-US" sz="1600" b="1" dirty="0"/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Running </a:t>
            </a:r>
            <a:r>
              <a:rPr lang="en-US" sz="1200" dirty="0"/>
              <a:t>through all the rows as google places search allows only 1000 requests per day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Pagination issue, google places search gives only 20 results in a call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Response was </a:t>
            </a:r>
            <a:r>
              <a:rPr lang="en-US" sz="1200" dirty="0" smtClean="0"/>
              <a:t>including Starbucks  as </a:t>
            </a:r>
            <a:r>
              <a:rPr lang="en-US" sz="1200" dirty="0"/>
              <a:t>a result for that particular location</a:t>
            </a:r>
          </a:p>
          <a:p>
            <a:pPr marL="171450" indent="-171450">
              <a:buFont typeface="Arial" charset="0"/>
              <a:buChar char="•"/>
            </a:pPr>
            <a:endParaRPr lang="en-US" sz="9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DB9947D5-0EEE-456F-A760-E64580589493}"/>
              </a:ext>
            </a:extLst>
          </p:cNvPr>
          <p:cNvSpPr/>
          <p:nvPr/>
        </p:nvSpPr>
        <p:spPr>
          <a:xfrm>
            <a:off x="465453" y="3235244"/>
            <a:ext cx="38021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9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223E67F0-6933-42E9-8865-A65B8C8AEC2B}"/>
              </a:ext>
            </a:extLst>
          </p:cNvPr>
          <p:cNvSpPr/>
          <p:nvPr/>
        </p:nvSpPr>
        <p:spPr>
          <a:xfrm>
            <a:off x="3640453" y="911177"/>
            <a:ext cx="5020948" cy="892552"/>
          </a:xfrm>
          <a:prstGeom prst="rect">
            <a:avLst/>
          </a:prstGeom>
          <a:ln>
            <a:solidFill>
              <a:srgbClr val="47794A"/>
            </a:solidFill>
          </a:ln>
        </p:spPr>
        <p:txBody>
          <a:bodyPr wrap="square">
            <a:spAutoFit/>
          </a:bodyPr>
          <a:lstStyle/>
          <a:p>
            <a:r>
              <a:rPr lang="en-US" sz="1600" b="1" u="sng" dirty="0"/>
              <a:t>Steps: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Created and enabled google API key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Loop </a:t>
            </a:r>
            <a:r>
              <a:rPr lang="en-US" sz="1200" dirty="0"/>
              <a:t>through and run Google  places search to get all cafes within </a:t>
            </a:r>
            <a:r>
              <a:rPr lang="en-US" sz="1200" b="1" dirty="0"/>
              <a:t>2000 meters radius </a:t>
            </a:r>
            <a:r>
              <a:rPr lang="en-US" sz="1200" dirty="0"/>
              <a:t>(approx. 1 -1.5 miles) for over 6000 </a:t>
            </a:r>
            <a:r>
              <a:rPr lang="en-US" sz="1200" dirty="0" smtClean="0"/>
              <a:t>observations</a:t>
            </a:r>
            <a:endParaRPr lang="en-US" sz="1200" dirty="0"/>
          </a:p>
        </p:txBody>
      </p:sp>
      <p:pic>
        <p:nvPicPr>
          <p:cNvPr id="32" name="Picture 3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9242A9E9-8F6B-4D13-8087-26CF0FAD6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3" y="832411"/>
            <a:ext cx="3090547" cy="1362514"/>
          </a:xfrm>
          <a:prstGeom prst="rect">
            <a:avLst/>
          </a:prstGeom>
        </p:spPr>
      </p:pic>
      <p:pic>
        <p:nvPicPr>
          <p:cNvPr id="13" name="Picture 1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1B8A7497-F19B-4AB8-A636-2609E87C9E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94" r="4487" b="67899"/>
          <a:stretch/>
        </p:blipFill>
        <p:spPr>
          <a:xfrm>
            <a:off x="533275" y="3807017"/>
            <a:ext cx="4903538" cy="700588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8B9FF732-1098-4541-90F7-D58AFA915F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8" r="7065" b="27790"/>
          <a:stretch/>
        </p:blipFill>
        <p:spPr>
          <a:xfrm>
            <a:off x="573420" y="4825784"/>
            <a:ext cx="5965159" cy="3301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A53059B-ED49-4E0B-9250-85D242FB1C90}"/>
              </a:ext>
            </a:extLst>
          </p:cNvPr>
          <p:cNvSpPr/>
          <p:nvPr/>
        </p:nvSpPr>
        <p:spPr>
          <a:xfrm>
            <a:off x="625757" y="5476762"/>
            <a:ext cx="6651735" cy="892552"/>
          </a:xfrm>
          <a:prstGeom prst="rect">
            <a:avLst/>
          </a:prstGeom>
          <a:ln>
            <a:solidFill>
              <a:srgbClr val="47794A"/>
            </a:solidFill>
          </a:ln>
        </p:spPr>
        <p:txBody>
          <a:bodyPr wrap="square">
            <a:spAutoFit/>
          </a:bodyPr>
          <a:lstStyle/>
          <a:p>
            <a:r>
              <a:rPr lang="en-US" sz="1600" b="1" u="sng" dirty="0"/>
              <a:t>Steps</a:t>
            </a:r>
            <a:r>
              <a:rPr lang="en-US" sz="1600" b="1" u="sng" dirty="0" smtClean="0"/>
              <a:t>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Created dataframe with Starbucks count and other café count</a:t>
            </a:r>
            <a:endParaRPr lang="en-US" sz="1200" dirty="0"/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Calculated the average number/percentage </a:t>
            </a:r>
            <a:r>
              <a:rPr lang="en-US" sz="1200" dirty="0"/>
              <a:t>of Starbucks and nearby cafes per </a:t>
            </a:r>
            <a:r>
              <a:rPr lang="en-US" sz="1200" dirty="0" smtClean="0"/>
              <a:t>state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Plotted </a:t>
            </a:r>
            <a:r>
              <a:rPr lang="en-US" sz="1200" dirty="0"/>
              <a:t>using </a:t>
            </a:r>
            <a:r>
              <a:rPr lang="en-US" sz="1200" dirty="0" smtClean="0"/>
              <a:t>Matplotlib.pyplot and Seaborne python packages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533275" y="1908465"/>
            <a:ext cx="3022725" cy="2864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643408" y="1943627"/>
            <a:ext cx="2967799" cy="27551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6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 am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469900"/>
            <a:ext cx="9144000" cy="63880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" t="9442" r="49661" b="9442"/>
          <a:stretch/>
        </p:blipFill>
        <p:spPr>
          <a:xfrm>
            <a:off x="5956300" y="622298"/>
            <a:ext cx="3200400" cy="60833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337050" y="-4337050"/>
            <a:ext cx="4699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9700" y="1003084"/>
            <a:ext cx="886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ea typeface="Chalkduster" charset="0"/>
                <a:cs typeface="Chalkduster" charset="0"/>
              </a:rPr>
              <a:t>Demographic </a:t>
            </a:r>
            <a:r>
              <a:rPr lang="en-US" sz="2800" dirty="0" smtClean="0">
                <a:ea typeface="Chalkduster" charset="0"/>
                <a:cs typeface="Chalkduster" charset="0"/>
              </a:rPr>
              <a:t>Factors on store distribution across USA </a:t>
            </a:r>
            <a:endParaRPr lang="en-US" sz="2800" b="1" dirty="0">
              <a:ea typeface="Chalkduster" charset="0"/>
              <a:cs typeface="Chalkdust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750" y="2337977"/>
            <a:ext cx="8324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>
                <a:ea typeface="Chalkduster" charset="0"/>
                <a:cs typeface="Chalkduster" charset="0"/>
              </a:rPr>
              <a:t>Does </a:t>
            </a:r>
            <a:r>
              <a:rPr lang="en-US" dirty="0" smtClean="0">
                <a:ea typeface="Chalkduster" charset="0"/>
                <a:cs typeface="Chalkduster" charset="0"/>
              </a:rPr>
              <a:t>population per state </a:t>
            </a:r>
            <a:r>
              <a:rPr lang="en-US" dirty="0">
                <a:ea typeface="Chalkduster" charset="0"/>
                <a:cs typeface="Chalkduster" charset="0"/>
              </a:rPr>
              <a:t>or race</a:t>
            </a:r>
            <a:r>
              <a:rPr lang="en-US" dirty="0" smtClean="0">
                <a:ea typeface="Chalkduster" charset="0"/>
                <a:cs typeface="Chalkduster" charset="0"/>
              </a:rPr>
              <a:t> have </a:t>
            </a:r>
            <a:r>
              <a:rPr lang="en-US" dirty="0">
                <a:ea typeface="Chalkduster" charset="0"/>
                <a:cs typeface="Chalkduster" charset="0"/>
              </a:rPr>
              <a:t>any relationship with </a:t>
            </a:r>
            <a:r>
              <a:rPr lang="en-US" dirty="0" smtClean="0">
                <a:ea typeface="Chalkduster" charset="0"/>
                <a:cs typeface="Chalkduster" charset="0"/>
              </a:rPr>
              <a:t>store </a:t>
            </a:r>
            <a:r>
              <a:rPr lang="en-US" dirty="0">
                <a:ea typeface="Chalkduster" charset="0"/>
                <a:cs typeface="Chalkduster" charset="0"/>
              </a:rPr>
              <a:t>count </a:t>
            </a:r>
            <a:r>
              <a:rPr lang="en-US" dirty="0" smtClean="0">
                <a:ea typeface="Chalkduster" charset="0"/>
                <a:cs typeface="Chalkduster" charset="0"/>
              </a:rPr>
              <a:t>?</a:t>
            </a:r>
          </a:p>
          <a:p>
            <a:pPr marL="285750" indent="-285750">
              <a:buFont typeface="Wingdings" charset="2"/>
              <a:buChar char="q"/>
            </a:pPr>
            <a:endParaRPr lang="en-US" dirty="0"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 smtClean="0">
                <a:ea typeface="Chalkduster" charset="0"/>
                <a:cs typeface="Chalkduster" charset="0"/>
              </a:rPr>
              <a:t>Does Starbucks target a specific age group?</a:t>
            </a:r>
          </a:p>
          <a:p>
            <a:pPr marL="285750" indent="-285750">
              <a:buFont typeface="Wingdings" charset="2"/>
              <a:buChar char="q"/>
            </a:pPr>
            <a:endParaRPr lang="en-US" dirty="0"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 smtClean="0">
                <a:ea typeface="Chalkduster" charset="0"/>
                <a:cs typeface="Chalkduster" charset="0"/>
              </a:rPr>
              <a:t>Does income have any relationship with store distributions?</a:t>
            </a:r>
          </a:p>
          <a:p>
            <a:pPr marL="285750" indent="-285750">
              <a:buFont typeface="Wingdings" charset="2"/>
              <a:buChar char="q"/>
            </a:pPr>
            <a:endParaRPr lang="en-US" dirty="0"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 smtClean="0">
                <a:ea typeface="Chalkduster" charset="0"/>
                <a:cs typeface="Chalkduster" charset="0"/>
              </a:rPr>
              <a:t>Are there enough Starbucks in nearby neighborhoods?</a:t>
            </a:r>
            <a:endParaRPr lang="en-US" dirty="0"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95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FB669F2-DCAB-4B7E-A66C-FD57F489A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8" t="3568" r="6090" b="7772"/>
          <a:stretch/>
        </p:blipFill>
        <p:spPr>
          <a:xfrm>
            <a:off x="1358900" y="2544206"/>
            <a:ext cx="5926483" cy="40470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Population Impact - Analysis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2670001" y="5408559"/>
            <a:ext cx="173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6A3E"/>
                </a:solidFill>
              </a:rPr>
              <a:t>files.csv</a:t>
            </a:r>
            <a:endParaRPr lang="en-US" sz="1050" dirty="0">
              <a:solidFill>
                <a:srgbClr val="006A3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7200" y="749300"/>
            <a:ext cx="84979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>
                <a:ea typeface="Chalkduster" charset="0"/>
                <a:cs typeface="Chalkduster" charset="0"/>
              </a:rPr>
              <a:t>Does population </a:t>
            </a:r>
            <a:r>
              <a:rPr lang="en-US" sz="2400" u="sng" dirty="0" smtClean="0">
                <a:ea typeface="Chalkduster" charset="0"/>
                <a:cs typeface="Chalkduster" charset="0"/>
              </a:rPr>
              <a:t>or race</a:t>
            </a:r>
            <a:r>
              <a:rPr lang="en-US" sz="2400" u="sng" dirty="0">
                <a:ea typeface="Chalkduster" charset="0"/>
                <a:cs typeface="Chalkduster" charset="0"/>
              </a:rPr>
              <a:t> per state</a:t>
            </a:r>
            <a:r>
              <a:rPr lang="en-US" sz="2400" u="sng" dirty="0" smtClean="0">
                <a:ea typeface="Chalkduster" charset="0"/>
                <a:cs typeface="Chalkduster" charset="0"/>
              </a:rPr>
              <a:t> have </a:t>
            </a:r>
            <a:r>
              <a:rPr lang="en-US" sz="2400" u="sng" dirty="0">
                <a:ea typeface="Chalkduster" charset="0"/>
                <a:cs typeface="Chalkduster" charset="0"/>
              </a:rPr>
              <a:t>any relationship with store count ?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 smtClean="0"/>
              <a:t>California </a:t>
            </a:r>
            <a:r>
              <a:rPr lang="en-US" sz="1600" dirty="0"/>
              <a:t>has the maximum number of stores (2821) and the highest population (32,812,499 </a:t>
            </a:r>
            <a:r>
              <a:rPr lang="en-US" sz="1600" dirty="0" smtClean="0"/>
              <a:t>) which shows that there is a relationship between store and population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 smtClean="0"/>
              <a:t>Washington </a:t>
            </a:r>
            <a:r>
              <a:rPr lang="en-US" sz="1600" dirty="0" smtClean="0"/>
              <a:t>and Utah shows </a:t>
            </a:r>
            <a:r>
              <a:rPr lang="en-US" sz="1600" dirty="0" smtClean="0"/>
              <a:t>no relationship with </a:t>
            </a:r>
            <a:r>
              <a:rPr lang="en-US" sz="1600" dirty="0" smtClean="0"/>
              <a:t>store count </a:t>
            </a:r>
            <a:r>
              <a:rPr lang="en-US" sz="1600" dirty="0" smtClean="0"/>
              <a:t>and population. Also there are many states with less population but more </a:t>
            </a:r>
            <a:r>
              <a:rPr lang="en-US" sz="1600" dirty="0" smtClean="0"/>
              <a:t>stores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37674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Population Impact - Approach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91" y="1184278"/>
            <a:ext cx="3938209" cy="406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85304" y="971980"/>
            <a:ext cx="4102100" cy="830997"/>
          </a:xfrm>
          <a:prstGeom prst="rect">
            <a:avLst/>
          </a:prstGeom>
          <a:noFill/>
          <a:ln>
            <a:solidFill>
              <a:srgbClr val="47794A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After creating the USA dataset from the main dataframe, used Census API.  For the code optimization, created a csv file  .  The merged dataframe has all the census data with respect to each Zip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4B27CD-60F0-41B9-9609-F7FA0CA43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91" y="2467330"/>
            <a:ext cx="7764774" cy="22362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7435" y="4954919"/>
            <a:ext cx="2961861" cy="461665"/>
          </a:xfrm>
          <a:prstGeom prst="rect">
            <a:avLst/>
          </a:prstGeom>
          <a:noFill/>
          <a:ln>
            <a:solidFill>
              <a:srgbClr val="47794A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G</a:t>
            </a:r>
            <a:r>
              <a:rPr lang="en-US" sz="1200" dirty="0" smtClean="0"/>
              <a:t>rouped </a:t>
            </a:r>
            <a:r>
              <a:rPr lang="en-US" sz="1200" dirty="0"/>
              <a:t>the data by State and compared the population against the Starbucks </a:t>
            </a:r>
            <a:r>
              <a:rPr lang="en-US" sz="1200" dirty="0" smtClean="0"/>
              <a:t>stores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014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8025B90-E27D-4EC7-8D65-4629B7A1E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059" y="2814151"/>
            <a:ext cx="6057173" cy="36927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Target Audience- Analysis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838200"/>
            <a:ext cx="75311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Chalkduster" charset="0"/>
                <a:cs typeface="Chalkduster" charset="0"/>
              </a:rPr>
              <a:t>Does Starbucks target a specific age group?</a:t>
            </a:r>
          </a:p>
          <a:p>
            <a:pPr marL="742950" lvl="1" indent="-285750">
              <a:buFont typeface="Wingdings" charset="2"/>
              <a:buChar char="ü"/>
            </a:pPr>
            <a:endParaRPr lang="en-US" sz="1600" u="sng" dirty="0"/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/>
              <a:t>As per the analysis, the most number of stores </a:t>
            </a:r>
            <a:r>
              <a:rPr lang="en-US" sz="1600" dirty="0" smtClean="0"/>
              <a:t>target </a:t>
            </a:r>
            <a:r>
              <a:rPr lang="en-US" sz="1600" dirty="0"/>
              <a:t>individuals aged 35-55 </a:t>
            </a:r>
            <a:r>
              <a:rPr lang="en-US" sz="1600" dirty="0" smtClean="0"/>
              <a:t>(~58%). 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 smtClean="0"/>
              <a:t>The least number of stores are found in areas where the age group is above 55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8570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2000"/>
                    </a14:imgEffect>
                    <a14:imgEffect>
                      <a14:saturation sat="150000"/>
                    </a14:imgEffect>
                    <a14:imgEffect>
                      <a14:brightnessContrast bright="-12000"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85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800" y="1587837"/>
            <a:ext cx="47625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Franklin Gothic Demi Cond" charset="0"/>
                <a:ea typeface="Franklin Gothic Demi Cond" charset="0"/>
                <a:cs typeface="Franklin Gothic Demi Cond" charset="0"/>
              </a:rPr>
              <a:t>TEAM: Smooth Like Data</a:t>
            </a:r>
          </a:p>
          <a:p>
            <a:endParaRPr lang="en-US" sz="2000" dirty="0">
              <a:solidFill>
                <a:schemeClr val="accent6">
                  <a:lumMod val="50000"/>
                </a:schemeClr>
              </a:solidFill>
              <a:latin typeface="Franklin Gothic Demi Cond" charset="0"/>
              <a:ea typeface="Franklin Gothic Demi Cond" charset="0"/>
              <a:cs typeface="Franklin Gothic Demi Cond" charset="0"/>
            </a:endParaRPr>
          </a:p>
          <a:p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Franklin Gothic Demi Cond" charset="0"/>
                <a:ea typeface="Franklin Gothic Demi Cond" charset="0"/>
                <a:cs typeface="Franklin Gothic Demi Cond" charset="0"/>
              </a:rPr>
              <a:t>Members: 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Franklin Gothic Demi Cond" charset="0"/>
              <a:ea typeface="Franklin Gothic Demi Cond" charset="0"/>
              <a:cs typeface="Franklin Gothic Demi Cond" charset="0"/>
            </a:endParaRPr>
          </a:p>
          <a:p>
            <a:endParaRPr lang="en-US" sz="2800" dirty="0">
              <a:solidFill>
                <a:schemeClr val="accent6">
                  <a:lumMod val="50000"/>
                </a:schemeClr>
              </a:solidFill>
              <a:latin typeface="Franklin Gothic Demi Cond" charset="0"/>
              <a:ea typeface="Franklin Gothic Demi Cond" charset="0"/>
              <a:cs typeface="Franklin Gothic Demi Cond" charset="0"/>
            </a:endParaRPr>
          </a:p>
          <a:p>
            <a:endParaRPr lang="en-US" sz="2800" dirty="0">
              <a:solidFill>
                <a:schemeClr val="accent6">
                  <a:lumMod val="50000"/>
                </a:schemeClr>
              </a:solidFill>
              <a:latin typeface="Franklin Gothic Demi Cond" charset="0"/>
              <a:ea typeface="Franklin Gothic Demi Cond" charset="0"/>
              <a:cs typeface="Franklin Gothic Demi Con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4524631"/>
            <a:ext cx="657871" cy="4977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1" y="3076495"/>
            <a:ext cx="657871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48" y="3798320"/>
            <a:ext cx="658368" cy="4901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02371" y="3120429"/>
            <a:ext cx="222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Franklin Gothic Demi Cond" charset="0"/>
                <a:ea typeface="Franklin Gothic Demi Cond" charset="0"/>
                <a:cs typeface="Franklin Gothic Demi Cond" charset="0"/>
              </a:rPr>
              <a:t>Lizette</a:t>
            </a:r>
            <a:r>
              <a:rPr lang="en-US" dirty="0" smtClean="0"/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Franklin Gothic Demi Cond" charset="0"/>
                <a:ea typeface="Franklin Gothic Demi Cond" charset="0"/>
                <a:cs typeface="Franklin Gothic Demi Cond" charset="0"/>
              </a:rPr>
              <a:t>Leano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2371" y="3858738"/>
            <a:ext cx="222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Franklin Gothic Demi Cond" charset="0"/>
                <a:ea typeface="Franklin Gothic Demi Cond" charset="0"/>
                <a:cs typeface="Franklin Gothic Demi Cond" charset="0"/>
              </a:rPr>
              <a:t>Ruchi</a:t>
            </a:r>
            <a:r>
              <a:rPr lang="en-US" dirty="0" smtClean="0"/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Franklin Gothic Demi Cond" charset="0"/>
                <a:ea typeface="Franklin Gothic Demi Cond" charset="0"/>
                <a:cs typeface="Franklin Gothic Demi Cond" charset="0"/>
              </a:rPr>
              <a:t>Chandra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2371" y="4588825"/>
            <a:ext cx="222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Franklin Gothic Demi Cond" charset="0"/>
                <a:ea typeface="Franklin Gothic Demi Cond" charset="0"/>
                <a:cs typeface="Franklin Gothic Demi Cond" charset="0"/>
              </a:rPr>
              <a:t>Sumana</a:t>
            </a:r>
            <a:r>
              <a:rPr lang="en-US" dirty="0" smtClean="0">
                <a:solidFill>
                  <a:srgbClr val="006A3E"/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Franklin Gothic Demi Cond" charset="0"/>
                <a:ea typeface="Franklin Gothic Demi Cond" charset="0"/>
                <a:cs typeface="Franklin Gothic Demi Cond" charset="0"/>
              </a:rPr>
              <a:t>Kar</a:t>
            </a:r>
          </a:p>
        </p:txBody>
      </p:sp>
    </p:spTree>
    <p:extLst>
      <p:ext uri="{BB962C8B-B14F-4D97-AF65-F5344CB8AC3E}">
        <p14:creationId xmlns:p14="http://schemas.microsoft.com/office/powerpoint/2010/main" val="76060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Income- Analysis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3398" y="749300"/>
            <a:ext cx="8077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ea typeface="Chalkduster" charset="0"/>
                <a:cs typeface="Chalkduster" charset="0"/>
              </a:rPr>
              <a:t>Does income have any relationship with store distributions?</a:t>
            </a:r>
          </a:p>
          <a:p>
            <a:pPr marL="742950" lvl="1" indent="-285750">
              <a:buFont typeface="Wingdings" charset="2"/>
              <a:buChar char="ü"/>
            </a:pPr>
            <a:endParaRPr lang="en-US" sz="1600" u="sng" dirty="0"/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/>
              <a:t>As per the analysis, </a:t>
            </a:r>
            <a:r>
              <a:rPr lang="en-US" sz="1600" dirty="0" smtClean="0"/>
              <a:t>Starbuck’s target </a:t>
            </a:r>
            <a:r>
              <a:rPr lang="en-US" sz="1600" dirty="0"/>
              <a:t>customer are those individuals whose household income level are between $60,000 and $</a:t>
            </a:r>
            <a:r>
              <a:rPr lang="en-US" sz="1600" dirty="0" smtClean="0"/>
              <a:t>120,000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5314117-B5EE-4C74-B76E-2EFF71A9E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29" y="2215825"/>
            <a:ext cx="6463555" cy="410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6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Approach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9192768-474A-44D8-B105-0CB5465B4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148"/>
          <a:stretch/>
        </p:blipFill>
        <p:spPr>
          <a:xfrm>
            <a:off x="573741" y="930264"/>
            <a:ext cx="5430185" cy="5228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C5385EE-FA13-4BD3-A7E0-A8CEAFACA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408" y="1501324"/>
            <a:ext cx="5129241" cy="289271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CB6CDE9-D135-4520-8640-9CB3AB3F7A9A}"/>
              </a:ext>
            </a:extLst>
          </p:cNvPr>
          <p:cNvSpPr/>
          <p:nvPr/>
        </p:nvSpPr>
        <p:spPr>
          <a:xfrm>
            <a:off x="3573408" y="3506335"/>
            <a:ext cx="5129241" cy="798076"/>
          </a:xfrm>
          <a:prstGeom prst="rect">
            <a:avLst/>
          </a:prstGeom>
          <a:noFill/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8CAE4A94-6D5D-451B-BA4A-A8EA51EBF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29" y="4529226"/>
            <a:ext cx="4493007" cy="9076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8028" y="941405"/>
            <a:ext cx="2564621" cy="424732"/>
          </a:xfrm>
          <a:prstGeom prst="rect">
            <a:avLst/>
          </a:prstGeom>
          <a:noFill/>
          <a:ln>
            <a:solidFill>
              <a:srgbClr val="47794A"/>
            </a:solidFill>
          </a:ln>
        </p:spPr>
        <p:txBody>
          <a:bodyPr wrap="square" rtlCol="0">
            <a:sp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/>
              <a:t>Created a function to create bins for different analysis throughout the code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60610" y="2301351"/>
            <a:ext cx="2429435" cy="646331"/>
          </a:xfrm>
          <a:prstGeom prst="rect">
            <a:avLst/>
          </a:prstGeom>
          <a:noFill/>
          <a:ln>
            <a:solidFill>
              <a:srgbClr val="47794A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Called the </a:t>
            </a:r>
            <a:r>
              <a:rPr lang="en-US" sz="1200" dirty="0" smtClean="0"/>
              <a:t>“</a:t>
            </a:r>
            <a:r>
              <a:rPr lang="en-US" sz="1200" dirty="0" err="1" smtClean="0"/>
              <a:t>createbin</a:t>
            </a:r>
            <a:r>
              <a:rPr lang="en-US" sz="1200" dirty="0" smtClean="0"/>
              <a:t>” </a:t>
            </a:r>
            <a:r>
              <a:rPr lang="en-US" sz="1200" dirty="0"/>
              <a:t>function to create bins for 5 age </a:t>
            </a:r>
            <a:r>
              <a:rPr lang="en-US" sz="1200" dirty="0" smtClean="0"/>
              <a:t>and Income groups.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518064" y="5261837"/>
            <a:ext cx="2474152" cy="461665"/>
          </a:xfrm>
          <a:prstGeom prst="rect">
            <a:avLst/>
          </a:prstGeom>
          <a:noFill/>
          <a:ln>
            <a:solidFill>
              <a:srgbClr val="47794A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/>
              <a:t>Counted the stores by Age and Income group</a:t>
            </a:r>
            <a:r>
              <a:rPr lang="en-US" sz="1200" dirty="0"/>
              <a:t> </a:t>
            </a:r>
            <a:r>
              <a:rPr lang="en-US" sz="1200" dirty="0" smtClean="0"/>
              <a:t>in respective code</a:t>
            </a:r>
            <a:endParaRPr lang="en-US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97A17D2C-3788-4AB8-8394-453F7C7DD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2" y="5510620"/>
            <a:ext cx="4531580" cy="92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5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Starbucks Store Count-Analysis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76482" y="840488"/>
            <a:ext cx="8077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Are there enough Starbucks in nearby neighborhoods?</a:t>
            </a:r>
          </a:p>
          <a:p>
            <a:pPr marL="742950" lvl="1" indent="-285750">
              <a:buFont typeface="Wingdings" charset="2"/>
              <a:buChar char="ü"/>
            </a:pPr>
            <a:endParaRPr lang="en-US" sz="1600" u="sng" dirty="0"/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/>
              <a:t>There are 27,455 of 33120 zip codes that have no Starbucks in USA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/>
              <a:t>We found 838 zip codes that are potential Starbucks location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5889" y="2281989"/>
            <a:ext cx="37465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600" dirty="0"/>
              <a:t>Top 20 zip codes that meet the criteria: 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7D104AB-C183-4661-A827-61132FC593EB}"/>
              </a:ext>
            </a:extLst>
          </p:cNvPr>
          <p:cNvSpPr txBox="1"/>
          <p:nvPr/>
        </p:nvSpPr>
        <p:spPr>
          <a:xfrm>
            <a:off x="7150922" y="2845441"/>
            <a:ext cx="16038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Criteria:</a:t>
            </a:r>
          </a:p>
          <a:p>
            <a:r>
              <a:rPr lang="en-US" sz="1200" u="sng" dirty="0" smtClean="0"/>
              <a:t>Household </a:t>
            </a:r>
            <a:r>
              <a:rPr lang="en-US" sz="1200" u="sng" dirty="0"/>
              <a:t>Income</a:t>
            </a:r>
            <a:r>
              <a:rPr lang="en-US" sz="1200" u="sng" dirty="0" smtClean="0"/>
              <a:t>:</a:t>
            </a:r>
          </a:p>
          <a:p>
            <a:r>
              <a:rPr lang="en-US" sz="1200" dirty="0" smtClean="0"/>
              <a:t>$</a:t>
            </a:r>
            <a:r>
              <a:rPr lang="en-US" sz="1200" dirty="0"/>
              <a:t>60,000 – $120,000</a:t>
            </a:r>
          </a:p>
          <a:p>
            <a:endParaRPr lang="en-US" sz="1400" dirty="0"/>
          </a:p>
          <a:p>
            <a:r>
              <a:rPr lang="en-US" sz="1200" u="sng" dirty="0"/>
              <a:t>Median </a:t>
            </a:r>
            <a:r>
              <a:rPr lang="en-US" sz="1200" u="sng" dirty="0" smtClean="0"/>
              <a:t>Age</a:t>
            </a:r>
            <a:r>
              <a:rPr lang="en-US" sz="1200" dirty="0" smtClean="0"/>
              <a:t>: 35 </a:t>
            </a:r>
            <a:r>
              <a:rPr lang="en-US" sz="1200" dirty="0"/>
              <a:t>– 55</a:t>
            </a:r>
          </a:p>
          <a:p>
            <a:endParaRPr lang="en-US" sz="1200" dirty="0"/>
          </a:p>
          <a:p>
            <a:r>
              <a:rPr lang="en-US" sz="1200" u="sng" dirty="0"/>
              <a:t>State Rank by </a:t>
            </a:r>
            <a:r>
              <a:rPr lang="en-US" sz="1200" u="sng" dirty="0" smtClean="0"/>
              <a:t>Population: </a:t>
            </a:r>
            <a:r>
              <a:rPr lang="en-US" sz="1200" dirty="0" smtClean="0"/>
              <a:t>Top </a:t>
            </a:r>
            <a:r>
              <a:rPr lang="en-US" sz="1200" dirty="0"/>
              <a:t>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3C78A60-30E7-426C-8FD3-1AD509EB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90" y="2851219"/>
            <a:ext cx="6536028" cy="3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5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 am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469900"/>
            <a:ext cx="9144000" cy="63880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" t="9442" r="49661" b="9442"/>
          <a:stretch/>
        </p:blipFill>
        <p:spPr>
          <a:xfrm>
            <a:off x="5956300" y="622298"/>
            <a:ext cx="3200400" cy="60833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337050" y="-4337050"/>
            <a:ext cx="4699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1336531"/>
            <a:ext cx="7505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halkduster" charset="0"/>
                <a:ea typeface="Chalkduster" charset="0"/>
                <a:cs typeface="Chalkduster" charset="0"/>
              </a:rPr>
              <a:t>Tweet sentiment</a:t>
            </a:r>
            <a:endParaRPr lang="en-US" sz="2800" b="1" dirty="0"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7211" y="2142883"/>
            <a:ext cx="5749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endParaRPr lang="en-US" dirty="0" smtClean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 smtClean="0">
                <a:latin typeface="Chalkduster" charset="0"/>
                <a:ea typeface="Chalkduster" charset="0"/>
                <a:cs typeface="Chalkduster" charset="0"/>
              </a:rPr>
              <a:t>What is the male vs female sentiment for Starbucks?</a:t>
            </a:r>
          </a:p>
          <a:p>
            <a:pPr marL="285750" indent="-285750">
              <a:buFont typeface="Wingdings" charset="2"/>
              <a:buChar char="q"/>
            </a:pPr>
            <a:endParaRPr lang="en-US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dirty="0" smtClean="0">
                <a:latin typeface="Chalkduster" charset="0"/>
                <a:ea typeface="Chalkduster" charset="0"/>
                <a:cs typeface="Chalkduster" charset="0"/>
              </a:rPr>
              <a:t>What is the sentiment for Starbucks against its competitors?</a:t>
            </a:r>
            <a:endParaRPr lang="en-US" dirty="0"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17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" t="9074" r="1949" b="8406"/>
          <a:stretch/>
        </p:blipFill>
        <p:spPr>
          <a:xfrm>
            <a:off x="3682399" y="1436796"/>
            <a:ext cx="5163429" cy="46650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8833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Sentiment Analysis </a:t>
            </a:r>
            <a:r>
              <a:rPr lang="mr-IN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–</a:t>
            </a:r>
            <a:r>
              <a:rPr lang="en-US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 Male vs Female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8383" y="1067464"/>
            <a:ext cx="9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784935"/>
            <a:ext cx="843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ea typeface="Chalkduster" charset="0"/>
                <a:cs typeface="Chalkduster" charset="0"/>
              </a:rPr>
              <a:t>What is the Male vs Female sentiments for Starbucks ?</a:t>
            </a:r>
          </a:p>
          <a:p>
            <a:endParaRPr lang="en-US" sz="2400" u="sng" dirty="0" smtClean="0">
              <a:ea typeface="Chalkduster" charset="0"/>
              <a:cs typeface="Chalkduster" charset="0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8911" y="1141920"/>
            <a:ext cx="356483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u="sng" dirty="0" smtClean="0">
              <a:ea typeface="Chalkduster" charset="0"/>
              <a:cs typeface="Chalkduster" charset="0"/>
            </a:endParaRPr>
          </a:p>
          <a:p>
            <a:pPr marL="800100" lvl="1" indent="-342900">
              <a:buFont typeface="Wingdings" charset="2"/>
              <a:buChar char="ü"/>
            </a:pPr>
            <a:r>
              <a:rPr lang="en-US" sz="1600" dirty="0" smtClean="0">
                <a:ea typeface="Chalkduster" charset="0"/>
                <a:cs typeface="Chalkduster" charset="0"/>
              </a:rPr>
              <a:t>Male tweets more positive for Starbucks 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1600" dirty="0" smtClean="0">
                <a:ea typeface="Chalkduster" charset="0"/>
                <a:cs typeface="Chalkduster" charset="0"/>
              </a:rPr>
              <a:t>Female tweets more neutral for Starbucks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1600" dirty="0" smtClean="0">
                <a:ea typeface="Chalkduster" charset="0"/>
                <a:cs typeface="Chalkduster" charset="0"/>
              </a:rPr>
              <a:t>Overall sentiment for </a:t>
            </a:r>
            <a:r>
              <a:rPr lang="en-US" sz="1600" dirty="0">
                <a:ea typeface="Chalkduster" charset="0"/>
                <a:cs typeface="Chalkduster" charset="0"/>
              </a:rPr>
              <a:t>S</a:t>
            </a:r>
            <a:r>
              <a:rPr lang="en-US" sz="1600" dirty="0" smtClean="0">
                <a:ea typeface="Chalkduster" charset="0"/>
                <a:cs typeface="Chalkduster" charset="0"/>
              </a:rPr>
              <a:t>tarbucks is more Neutral.  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1600" dirty="0" smtClean="0">
                <a:ea typeface="Chalkduster" charset="0"/>
                <a:cs typeface="Chalkduster" charset="0"/>
              </a:rPr>
              <a:t>86 % of tweet are more towards neutral where as ~4% of negative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1" y="3975652"/>
            <a:ext cx="3389349" cy="242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5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896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Sentiment </a:t>
            </a:r>
            <a:r>
              <a:rPr lang="mr-IN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–</a:t>
            </a:r>
            <a:r>
              <a:rPr lang="en-US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 Male vs Female-Approach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2670001" y="5408559"/>
            <a:ext cx="173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6A3E"/>
                </a:solidFill>
              </a:rPr>
              <a:t>files.csv</a:t>
            </a:r>
            <a:endParaRPr lang="en-US" sz="1050" dirty="0">
              <a:solidFill>
                <a:srgbClr val="006A3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7" y="850347"/>
            <a:ext cx="4696791" cy="12675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16334" y="946821"/>
            <a:ext cx="2832100" cy="461665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 </a:t>
            </a:r>
            <a:r>
              <a:rPr lang="en-US" sz="1200" dirty="0" smtClean="0"/>
              <a:t>Initiating the tweepy API call and using the Vader sentiment 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173" y="2390460"/>
            <a:ext cx="3774639" cy="1200329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Step 1: </a:t>
            </a:r>
            <a:r>
              <a:rPr lang="en-US" sz="1200" dirty="0" smtClean="0"/>
              <a:t>Use API to pull all the text related #Starbucks</a:t>
            </a:r>
            <a:endParaRPr lang="en-US" sz="1200" dirty="0" smtClean="0"/>
          </a:p>
          <a:p>
            <a:r>
              <a:rPr lang="en-US" sz="1200" dirty="0" smtClean="0"/>
              <a:t>Step 2: </a:t>
            </a:r>
            <a:r>
              <a:rPr lang="en-US" sz="1200" dirty="0"/>
              <a:t>U</a:t>
            </a:r>
            <a:r>
              <a:rPr lang="en-US" sz="1200" dirty="0" smtClean="0"/>
              <a:t>sing </a:t>
            </a:r>
            <a:r>
              <a:rPr lang="en-US" sz="1200" dirty="0" err="1" smtClean="0"/>
              <a:t>Genderguesser</a:t>
            </a:r>
            <a:r>
              <a:rPr lang="en-US" sz="1200" dirty="0" smtClean="0"/>
              <a:t> package, identify each user name as male and female.</a:t>
            </a:r>
            <a:endParaRPr lang="en-US" sz="1200" dirty="0" smtClean="0"/>
          </a:p>
          <a:p>
            <a:r>
              <a:rPr lang="en-US" sz="1200" dirty="0" smtClean="0"/>
              <a:t>Step 3 :</a:t>
            </a:r>
            <a:r>
              <a:rPr lang="en-US" sz="1200" dirty="0"/>
              <a:t>U</a:t>
            </a:r>
            <a:r>
              <a:rPr lang="en-US" sz="1200" dirty="0" smtClean="0"/>
              <a:t>sing scatter plot , plot the value of compound value of each cafe</a:t>
            </a:r>
          </a:p>
          <a:p>
            <a:endParaRPr lang="en-US" sz="1200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84012" y="4057514"/>
          <a:ext cx="3084012" cy="76352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38583"/>
                <a:gridCol w="1104900"/>
                <a:gridCol w="840529"/>
              </a:tblGrid>
              <a:tr h="357121"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006A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Type of Test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solidFill>
                      <a:srgbClr val="006A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Pvalue</a:t>
                      </a:r>
                    </a:p>
                  </a:txBody>
                  <a:tcPr marL="6350" marR="6350" marT="6350" marB="0" anchor="ctr">
                    <a:solidFill>
                      <a:srgbClr val="006A3E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Male Tweet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 Sample ttest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>
                          <a:effectLst/>
                        </a:rPr>
                        <a:t>0.01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Female Tweet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 Sample ttest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u="none" strike="noStrike" dirty="0">
                          <a:effectLst/>
                        </a:rPr>
                        <a:t>0.24</a:t>
                      </a:r>
                      <a:endParaRPr lang="hr-HR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100284" y="4439274"/>
            <a:ext cx="2832100" cy="276999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 **</a:t>
            </a:r>
            <a:r>
              <a:rPr lang="en-US" sz="1200" dirty="0" smtClean="0"/>
              <a:t>Pvalue needs to be lower than .</a:t>
            </a:r>
            <a:r>
              <a:rPr lang="en-US" sz="1200" dirty="0" smtClean="0"/>
              <a:t>05. </a:t>
            </a:r>
            <a:endParaRPr lang="en-US" sz="12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21" y="2343296"/>
            <a:ext cx="3880887" cy="126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0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53" y="2570437"/>
            <a:ext cx="6765787" cy="40843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8833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Sentiment Analysis </a:t>
            </a:r>
            <a:r>
              <a:rPr lang="mr-IN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–</a:t>
            </a:r>
            <a:r>
              <a:rPr lang="en-US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 Starbucks vs Competitors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8383" y="1067464"/>
            <a:ext cx="9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784935"/>
            <a:ext cx="86304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ea typeface="Chalkduster" charset="0"/>
                <a:cs typeface="Chalkduster" charset="0"/>
              </a:rPr>
              <a:t>What is the general feeling of people for Starbucks  vs </a:t>
            </a:r>
            <a:r>
              <a:rPr lang="en-US" sz="2400" u="sng" dirty="0" smtClean="0">
                <a:ea typeface="Chalkduster" charset="0"/>
                <a:cs typeface="Chalkduster" charset="0"/>
              </a:rPr>
              <a:t>Dunkin </a:t>
            </a:r>
            <a:r>
              <a:rPr lang="en-US" sz="2400" u="sng" dirty="0" smtClean="0">
                <a:ea typeface="Chalkduster" charset="0"/>
                <a:cs typeface="Chalkduster" charset="0"/>
              </a:rPr>
              <a:t>Donuts and McCafe?</a:t>
            </a:r>
          </a:p>
          <a:p>
            <a:endParaRPr lang="en-US" sz="1200" u="sng" dirty="0" smtClean="0">
              <a:ea typeface="Chalkduster" charset="0"/>
              <a:cs typeface="Chalkduster" charset="0"/>
            </a:endParaRPr>
          </a:p>
          <a:p>
            <a:pPr marL="800100" lvl="1" indent="-342900">
              <a:buFont typeface="Wingdings" charset="2"/>
              <a:buChar char="ü"/>
            </a:pPr>
            <a:r>
              <a:rPr lang="en-US" sz="1600" dirty="0" smtClean="0">
                <a:ea typeface="Chalkduster" charset="0"/>
                <a:cs typeface="Chalkduster" charset="0"/>
              </a:rPr>
              <a:t>Sentiments for McCafe is more positive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1600" dirty="0" smtClean="0">
                <a:ea typeface="Chalkduster" charset="0"/>
                <a:cs typeface="Chalkduster" charset="0"/>
              </a:rPr>
              <a:t>Sentiments for Starbucks are very </a:t>
            </a:r>
            <a:r>
              <a:rPr lang="en-US" sz="1600" dirty="0" smtClean="0">
                <a:ea typeface="Chalkduster" charset="0"/>
                <a:cs typeface="Chalkduster" charset="0"/>
              </a:rPr>
              <a:t>neutral</a:t>
            </a:r>
            <a:endParaRPr lang="en-US" sz="1600" dirty="0"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53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896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Sentiment </a:t>
            </a:r>
            <a:r>
              <a:rPr lang="mr-IN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–</a:t>
            </a:r>
            <a:r>
              <a:rPr lang="en-US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 Starbucks vs Competitors- Approach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7" y="850347"/>
            <a:ext cx="4696791" cy="12675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16334" y="946821"/>
            <a:ext cx="2832100" cy="461665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 </a:t>
            </a:r>
            <a:r>
              <a:rPr lang="en-US" sz="1200" dirty="0" smtClean="0"/>
              <a:t>Initiating the tweepy API call and using the Vader sentiment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74" y="2406203"/>
            <a:ext cx="4531281" cy="38967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6054" y="3535665"/>
            <a:ext cx="2832100" cy="1754326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Step 1: Created list for each of the café name that I am analyzing</a:t>
            </a:r>
          </a:p>
          <a:p>
            <a:r>
              <a:rPr lang="en-US" sz="1200" dirty="0" smtClean="0"/>
              <a:t>Step 2: Reading 500 # tag for each café and analyze the tweet of the user.</a:t>
            </a:r>
          </a:p>
          <a:p>
            <a:r>
              <a:rPr lang="en-US" sz="1200" dirty="0" smtClean="0"/>
              <a:t>Step 3 :</a:t>
            </a:r>
            <a:r>
              <a:rPr lang="en-US" sz="1200" dirty="0"/>
              <a:t>U</a:t>
            </a:r>
            <a:r>
              <a:rPr lang="en-US" sz="1200" dirty="0" smtClean="0"/>
              <a:t>sing scatter plot , plotted the value of compound of each café. Compound is the aggregate value for the positive ,negative and neutral sentiments</a:t>
            </a:r>
          </a:p>
          <a:p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39832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 am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469900"/>
            <a:ext cx="9144000" cy="63880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" t="9442" r="49661" b="9442"/>
          <a:stretch/>
        </p:blipFill>
        <p:spPr>
          <a:xfrm>
            <a:off x="5956300" y="622298"/>
            <a:ext cx="3200400" cy="60833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337050" y="-4337050"/>
            <a:ext cx="4699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" y="769962"/>
            <a:ext cx="581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duster" charset="0"/>
                <a:ea typeface="Chalkduster" charset="0"/>
                <a:cs typeface="Chalkduster" charset="0"/>
              </a:rPr>
              <a:t>Conclusion:</a:t>
            </a:r>
            <a:endParaRPr lang="en-US" sz="2400" b="1" dirty="0"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703" y="1531688"/>
            <a:ext cx="517959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halkduster" charset="0"/>
                <a:ea typeface="Chalkduster" charset="0"/>
                <a:cs typeface="Chalkduster" charset="0"/>
              </a:rPr>
              <a:t>As per our analysis</a:t>
            </a:r>
          </a:p>
          <a:p>
            <a:endParaRPr lang="en-US" sz="1600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halkduster" charset="0"/>
                <a:ea typeface="Chalkduster" charset="0"/>
                <a:cs typeface="Chalkduster" charset="0"/>
              </a:rPr>
              <a:t>Global distribution of Starbucks is not uniform</a:t>
            </a:r>
            <a:endParaRPr lang="en-US" sz="1600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halkduster" charset="0"/>
                <a:ea typeface="Chalkduster" charset="0"/>
                <a:cs typeface="Chalkduster" charset="0"/>
              </a:rPr>
              <a:t>Store ownership is dependent on the geographical location.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halkduster" charset="0"/>
                <a:ea typeface="Chalkduster" charset="0"/>
                <a:cs typeface="Chalkduster" charset="0"/>
              </a:rPr>
              <a:t>Climate does play major role in store location.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halkduster" charset="0"/>
                <a:ea typeface="Chalkduster" charset="0"/>
                <a:cs typeface="Chalkduster" charset="0"/>
              </a:rPr>
              <a:t>As per the Twitter sentiment analysis, tweets are very neutral</a:t>
            </a:r>
            <a:endParaRPr lang="en-US" sz="1600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halkduster" charset="0"/>
                <a:ea typeface="Chalkduster" charset="0"/>
                <a:cs typeface="Chalkduster" charset="0"/>
              </a:rPr>
              <a:t>Starbucks does have strong competition in US.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halkduster" charset="0"/>
                <a:ea typeface="Chalkduster" charset="0"/>
                <a:cs typeface="Chalkduster" charset="0"/>
              </a:rPr>
              <a:t>There may be many key factors that may result in store density across the world</a:t>
            </a:r>
            <a:endParaRPr lang="en-US" sz="1600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halkduster" charset="0"/>
                <a:ea typeface="Chalkduster" charset="0"/>
                <a:cs typeface="Chalkduster" charset="0"/>
              </a:rPr>
              <a:t>We do understand that this project can be extended to include many other factors(e.g. Sales, Products, Property </a:t>
            </a:r>
            <a:r>
              <a:rPr lang="en-US" sz="1600" dirty="0" smtClean="0">
                <a:latin typeface="Chalkduster" charset="0"/>
                <a:ea typeface="Chalkduster" charset="0"/>
                <a:cs typeface="Chalkduster" charset="0"/>
              </a:rPr>
              <a:t>V</a:t>
            </a:r>
            <a:r>
              <a:rPr lang="en-US" sz="1600" dirty="0" smtClean="0">
                <a:latin typeface="Chalkduster" charset="0"/>
                <a:ea typeface="Chalkduster" charset="0"/>
                <a:cs typeface="Chalkduster" charset="0"/>
              </a:rPr>
              <a:t>alue)</a:t>
            </a:r>
          </a:p>
          <a:p>
            <a:endParaRPr lang="en-US" sz="1600" dirty="0"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02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 am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469900"/>
            <a:ext cx="9144000" cy="63880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" t="9442" r="49661" b="9442"/>
          <a:stretch/>
        </p:blipFill>
        <p:spPr>
          <a:xfrm>
            <a:off x="5956300" y="622298"/>
            <a:ext cx="3200400" cy="60833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337050" y="-4337050"/>
            <a:ext cx="4699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4536" y="622297"/>
            <a:ext cx="2900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halkduster" charset="0"/>
                <a:ea typeface="Chalkduster" charset="0"/>
                <a:cs typeface="Chalkduster" charset="0"/>
              </a:rPr>
              <a:t>Questions</a:t>
            </a:r>
            <a:endParaRPr lang="en-US" sz="2400" b="1" dirty="0"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4537" y="1236359"/>
            <a:ext cx="616016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1400" dirty="0" smtClean="0">
                <a:latin typeface="Chalkduster" charset="0"/>
                <a:ea typeface="Chalkduster" charset="0"/>
                <a:cs typeface="Chalkduster" charset="0"/>
              </a:rPr>
              <a:t>How the Starbucks stores distributed globally?</a:t>
            </a:r>
          </a:p>
          <a:p>
            <a:pPr marL="285750" indent="-285750">
              <a:buFont typeface="Wingdings" charset="2"/>
              <a:buChar char="q"/>
            </a:pPr>
            <a:endParaRPr lang="en-US" sz="1400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400" dirty="0" smtClean="0">
                <a:latin typeface="Chalkduster" charset="0"/>
                <a:ea typeface="Chalkduster" charset="0"/>
                <a:cs typeface="Chalkduster" charset="0"/>
              </a:rPr>
              <a:t>Does store ownership </a:t>
            </a:r>
            <a:r>
              <a:rPr lang="en-US" sz="1400" dirty="0" smtClean="0">
                <a:latin typeface="Chalkduster" charset="0"/>
                <a:ea typeface="Chalkduster" charset="0"/>
                <a:cs typeface="Chalkduster" charset="0"/>
              </a:rPr>
              <a:t>have any demographic relationship</a:t>
            </a:r>
            <a:r>
              <a:rPr lang="en-US" sz="1400" dirty="0" smtClean="0">
                <a:latin typeface="Chalkduster" charset="0"/>
                <a:ea typeface="Chalkduster" charset="0"/>
                <a:cs typeface="Chalkduster" charset="0"/>
              </a:rPr>
              <a:t>?</a:t>
            </a:r>
          </a:p>
          <a:p>
            <a:pPr marL="285750" indent="-285750">
              <a:buFont typeface="Wingdings" charset="2"/>
              <a:buChar char="q"/>
            </a:pPr>
            <a:endParaRPr lang="en-US" sz="1400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400" dirty="0" smtClean="0">
                <a:latin typeface="Chalkduster" charset="0"/>
                <a:ea typeface="Chalkduster" charset="0"/>
                <a:cs typeface="Chalkduster" charset="0"/>
              </a:rPr>
              <a:t>Does climate </a:t>
            </a:r>
            <a:r>
              <a:rPr lang="en-US" sz="1400" dirty="0" smtClean="0">
                <a:latin typeface="Chalkduster" charset="0"/>
                <a:ea typeface="Chalkduster" charset="0"/>
                <a:cs typeface="Chalkduster" charset="0"/>
              </a:rPr>
              <a:t>have any </a:t>
            </a:r>
            <a:r>
              <a:rPr lang="en-US" sz="1400" dirty="0" smtClean="0">
                <a:latin typeface="Chalkduster" charset="0"/>
                <a:ea typeface="Chalkduster" charset="0"/>
                <a:cs typeface="Chalkduster" charset="0"/>
              </a:rPr>
              <a:t>impact on store distribution?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 smtClean="0">
              <a:latin typeface="Chalkduster" charset="0"/>
              <a:ea typeface="Chalkduster" charset="0"/>
              <a:cs typeface="Chalkduster" charset="0"/>
            </a:endParaRPr>
          </a:p>
          <a:p>
            <a:endParaRPr lang="en-US" sz="1400" dirty="0" smtClean="0">
              <a:latin typeface="Chalkduster" charset="0"/>
              <a:ea typeface="Chalkduster" charset="0"/>
              <a:cs typeface="Chalkduster" charset="0"/>
            </a:endParaRPr>
          </a:p>
          <a:p>
            <a:r>
              <a:rPr lang="en-US" sz="1400" b="1" u="sng" dirty="0" smtClean="0">
                <a:latin typeface="Chalkduster" charset="0"/>
                <a:ea typeface="Chalkduster" charset="0"/>
                <a:cs typeface="Chalkduster" charset="0"/>
              </a:rPr>
              <a:t>Starbucks in United States:</a:t>
            </a:r>
          </a:p>
          <a:p>
            <a:pPr lvl="1"/>
            <a:endParaRPr lang="en-US" sz="1400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400" dirty="0">
                <a:latin typeface="Chalkduster" charset="0"/>
                <a:ea typeface="Chalkduster" charset="0"/>
                <a:cs typeface="Chalkduster" charset="0"/>
              </a:rPr>
              <a:t>Does demographic factors (e.g. </a:t>
            </a:r>
            <a:r>
              <a:rPr lang="en-US" sz="1400" dirty="0">
                <a:latin typeface="Chalkduster" charset="0"/>
                <a:ea typeface="Chalkduster" charset="0"/>
                <a:cs typeface="Chalkduster" charset="0"/>
              </a:rPr>
              <a:t>population, race, income) </a:t>
            </a:r>
            <a:r>
              <a:rPr lang="en-US" sz="1400" dirty="0" smtClean="0">
                <a:latin typeface="Chalkduster" charset="0"/>
                <a:ea typeface="Chalkduster" charset="0"/>
                <a:cs typeface="Chalkduster" charset="0"/>
              </a:rPr>
              <a:t>has any </a:t>
            </a:r>
            <a:r>
              <a:rPr lang="en-US" sz="1400" dirty="0">
                <a:latin typeface="Chalkduster" charset="0"/>
                <a:ea typeface="Chalkduster" charset="0"/>
                <a:cs typeface="Chalkduster" charset="0"/>
              </a:rPr>
              <a:t>relation with the Starbucks store count?</a:t>
            </a:r>
          </a:p>
          <a:p>
            <a:pPr marL="285750" indent="-285750">
              <a:buFont typeface="Wingdings" charset="2"/>
              <a:buChar char="q"/>
            </a:pPr>
            <a:endParaRPr lang="en-US" sz="1400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400" dirty="0">
                <a:latin typeface="Chalkduster" charset="0"/>
                <a:ea typeface="Chalkduster" charset="0"/>
                <a:cs typeface="Chalkduster" charset="0"/>
              </a:rPr>
              <a:t>How competitive is the coffee shop market in regards to Starbucks?</a:t>
            </a:r>
          </a:p>
          <a:p>
            <a:pPr marL="400050" indent="-400050">
              <a:buFont typeface="+mj-lt"/>
              <a:buAutoNum type="romanLcPeriod"/>
            </a:pPr>
            <a:endParaRPr lang="en-US" sz="1400" dirty="0">
              <a:latin typeface="Chalkduster" charset="0"/>
              <a:ea typeface="Chalkduster" charset="0"/>
              <a:cs typeface="Chalkduster" charset="0"/>
            </a:endParaRPr>
          </a:p>
          <a:p>
            <a:r>
              <a:rPr lang="en-US" sz="1400" b="1" u="sng" dirty="0">
                <a:latin typeface="Chalkduster" charset="0"/>
                <a:ea typeface="Chalkduster" charset="0"/>
                <a:cs typeface="Chalkduster" charset="0"/>
              </a:rPr>
              <a:t>Sentiments for </a:t>
            </a:r>
            <a:r>
              <a:rPr lang="en-US" sz="1400" b="1" u="sng" dirty="0" smtClean="0">
                <a:latin typeface="Chalkduster" charset="0"/>
                <a:ea typeface="Chalkduster" charset="0"/>
                <a:cs typeface="Chalkduster" charset="0"/>
              </a:rPr>
              <a:t>Starbuck</a:t>
            </a:r>
          </a:p>
          <a:p>
            <a:endParaRPr lang="en-US" sz="1400" b="1" u="sng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400" dirty="0" smtClean="0">
                <a:latin typeface="Chalkduster" charset="0"/>
                <a:ea typeface="Chalkduster" charset="0"/>
                <a:cs typeface="Chalkduster" charset="0"/>
              </a:rPr>
              <a:t>What is the general sentiment for Starbucks?</a:t>
            </a:r>
          </a:p>
          <a:p>
            <a:pPr marL="285750" indent="-285750">
              <a:buFont typeface="Wingdings" charset="2"/>
              <a:buChar char="q"/>
            </a:pPr>
            <a:endParaRPr lang="en-US" sz="1400" dirty="0">
              <a:latin typeface="Chalkduster" charset="0"/>
              <a:ea typeface="Chalkduster" charset="0"/>
              <a:cs typeface="Chalkduster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400" dirty="0" smtClean="0">
                <a:latin typeface="Chalkduster" charset="0"/>
                <a:ea typeface="Chalkduster" charset="0"/>
                <a:cs typeface="Chalkduster" charset="0"/>
              </a:rPr>
              <a:t>What is the sentiment for Starbucks vs its biggest competitors? </a:t>
            </a:r>
            <a:endParaRPr lang="en-US" sz="1400" dirty="0"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93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DATA SOURCES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860980" y="2676133"/>
            <a:ext cx="1638299" cy="17399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19050" dir="2700000" sx="101000" sy="101000" algn="tl" rotWithShape="0">
              <a:srgbClr val="006A3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87979" y="3174747"/>
            <a:ext cx="1384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accent5">
                    <a:lumMod val="50000"/>
                  </a:schemeClr>
                </a:solidFill>
              </a:rPr>
              <a:t>Data Sources</a:t>
            </a:r>
            <a:endParaRPr lang="en-US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05" y="839492"/>
            <a:ext cx="1144828" cy="11901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851" y="3831080"/>
            <a:ext cx="1371600" cy="13358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89773" l="4667" r="95167">
                        <a14:foregroundMark x1="4667" y1="23864" x2="4667" y2="23864"/>
                        <a14:foregroundMark x1="11167" y1="40152" x2="11167" y2="40152"/>
                        <a14:foregroundMark x1="25833" y1="23864" x2="25833" y2="23864"/>
                        <a14:foregroundMark x1="25667" y1="50379" x2="25667" y2="50379"/>
                        <a14:foregroundMark x1="39500" y1="54167" x2="39500" y2="54167"/>
                        <a14:foregroundMark x1="58333" y1="50379" x2="58333" y2="50379"/>
                        <a14:foregroundMark x1="68667" y1="57197" x2="68667" y2="57197"/>
                        <a14:foregroundMark x1="85000" y1="63258" x2="85000" y2="63258"/>
                        <a14:foregroundMark x1="66667" y1="82576" x2="66667" y2="82576"/>
                        <a14:foregroundMark x1="71333" y1="84091" x2="71333" y2="84091"/>
                        <a14:foregroundMark x1="75833" y1="85227" x2="75833" y2="85227"/>
                        <a14:foregroundMark x1="79333" y1="85985" x2="79333" y2="85985"/>
                        <a14:foregroundMark x1="84667" y1="84091" x2="84667" y2="84091"/>
                        <a14:foregroundMark x1="88500" y1="85227" x2="88500" y2="85227"/>
                        <a14:foregroundMark x1="64167" y1="27273" x2="64167" y2="27273"/>
                        <a14:foregroundMark x1="32833" y1="18182" x2="32833" y2="18182"/>
                        <a14:foregroundMark x1="36833" y1="17424" x2="36833" y2="17424"/>
                        <a14:foregroundMark x1="39833" y1="23864" x2="39833" y2="23864"/>
                        <a14:foregroundMark x1="40000" y1="10227" x2="40000" y2="10227"/>
                        <a14:foregroundMark x1="43500" y1="15152" x2="43500" y2="15152"/>
                        <a14:foregroundMark x1="46500" y1="20455" x2="46500" y2="20455"/>
                        <a14:foregroundMark x1="52500" y1="24242" x2="52500" y2="24242"/>
                        <a14:foregroundMark x1="68333" y1="23106" x2="68333" y2="23106"/>
                        <a14:foregroundMark x1="74500" y1="26515" x2="74500" y2="26515"/>
                        <a14:foregroundMark x1="77500" y1="25379" x2="77500" y2="25379"/>
                        <a14:foregroundMark x1="82333" y1="27652" x2="82333" y2="27652"/>
                        <a14:foregroundMark x1="88000" y1="28409" x2="88000" y2="28409"/>
                        <a14:backgroundMark x1="67667" y1="78030" x2="67667" y2="78030"/>
                        <a14:backgroundMark x1="68333" y1="82576" x2="68333" y2="82576"/>
                        <a14:backgroundMark x1="79833" y1="80303" x2="79833" y2="80303"/>
                        <a14:backgroundMark x1="84000" y1="80303" x2="84000" y2="80303"/>
                        <a14:backgroundMark x1="49000" y1="19697" x2="49000" y2="19697"/>
                        <a14:backgroundMark x1="72333" y1="23864" x2="72333" y2="23864"/>
                        <a14:backgroundMark x1="82500" y1="18561" x2="82500" y2="18561"/>
                      </a14:backgroundRemoval>
                    </a14:imgEffect>
                    <a14:imgEffect>
                      <a14:colorTemperature colorTemp="7220"/>
                    </a14:imgEffect>
                    <a14:imgEffect>
                      <a14:brightnessContrast bright="-74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287" y="4823654"/>
            <a:ext cx="2078182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24569" y="2029610"/>
            <a:ext cx="173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files.csv</a:t>
            </a:r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1" y="1511106"/>
            <a:ext cx="1463040" cy="10058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13450" y="2621666"/>
            <a:ext cx="173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</a:rPr>
              <a:t>Tweepy.API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99408" y="5705995"/>
            <a:ext cx="2150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Census Gov API</a:t>
            </a:r>
            <a:endParaRPr lang="en-U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2670001" y="5408559"/>
            <a:ext cx="173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6A3E"/>
                </a:solidFill>
              </a:rPr>
              <a:t>files.csv</a:t>
            </a:r>
            <a:endParaRPr lang="en-US" sz="1050" dirty="0">
              <a:solidFill>
                <a:srgbClr val="006A3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98770" y="5131945"/>
            <a:ext cx="173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</a:rPr>
              <a:t>Google API</a:t>
            </a:r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938505"/>
            <a:ext cx="3421099" cy="61365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9508" y="3498586"/>
            <a:ext cx="173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</a:rPr>
              <a:t>World bank API</a:t>
            </a:r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72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Global Distribution- Analysis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25555" r="9481" b="25371"/>
          <a:stretch/>
        </p:blipFill>
        <p:spPr>
          <a:xfrm>
            <a:off x="852385" y="2623129"/>
            <a:ext cx="7490029" cy="3759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0800000" flipH="1" flipV="1">
            <a:off x="609600" y="930357"/>
            <a:ext cx="82042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ea typeface="Chalkduster" charset="0"/>
                <a:cs typeface="Chalkduster" charset="0"/>
              </a:rPr>
              <a:t>How are the Starbucks stores distributed globally?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ea typeface="Chalkduster" charset="0"/>
              <a:cs typeface="Chalkduster" charset="0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 smtClean="0">
                <a:ea typeface="Chalkduster" charset="0"/>
                <a:cs typeface="Chalkduster" charset="0"/>
              </a:rPr>
              <a:t>Store distribution is more concentrated in North America , Europe and Asia</a:t>
            </a:r>
          </a:p>
          <a:p>
            <a:pPr marL="742950" lvl="1" indent="-285750">
              <a:buFont typeface="Wingdings" charset="2"/>
              <a:buChar char="ü"/>
            </a:pPr>
            <a:endParaRPr lang="en-US" sz="1600" dirty="0" smtClean="0">
              <a:ea typeface="Chalkduster" charset="0"/>
              <a:cs typeface="Chalkduster" charset="0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 smtClean="0">
                <a:ea typeface="Chalkduster" charset="0"/>
                <a:cs typeface="Chalkduster" charset="0"/>
              </a:rPr>
              <a:t>Presence of store is less in Africa.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 smtClean="0"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7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Global Distribution- Approach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4"/>
          <a:stretch/>
        </p:blipFill>
        <p:spPr>
          <a:xfrm>
            <a:off x="4295139" y="1001800"/>
            <a:ext cx="4114800" cy="755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7" t="-5883" r="4516" b="20589"/>
          <a:stretch/>
        </p:blipFill>
        <p:spPr>
          <a:xfrm>
            <a:off x="507999" y="2140599"/>
            <a:ext cx="4914901" cy="3065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2300" y="1078000"/>
            <a:ext cx="3454400" cy="461665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Read the csv file and store it in dataframe. Based on this csv file, we have outlined various analysis.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883400" y="3240160"/>
            <a:ext cx="1790700" cy="1200329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Using Basemap package, plotted the global distribution on store based on the latitude and longitude of the store location.</a:t>
            </a:r>
            <a:endParaRPr lang="en-US" sz="1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8" y="2954974"/>
            <a:ext cx="6155911" cy="231552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76600" y="5080001"/>
            <a:ext cx="800100" cy="2895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7998" y="5575638"/>
            <a:ext cx="8166102" cy="738664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 smtClean="0"/>
              <a:t>Challenges:</a:t>
            </a: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Location point of the store only showing in the coastal area.</a:t>
            </a:r>
            <a:endParaRPr lang="en-US" sz="1200" dirty="0"/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Resolved with Zorder (this is for layering index)</a:t>
            </a:r>
            <a:endParaRPr lang="en-US" sz="1200" dirty="0"/>
          </a:p>
        </p:txBody>
      </p:sp>
      <p:sp>
        <p:nvSpPr>
          <p:cNvPr id="17" name="Down Arrow 16"/>
          <p:cNvSpPr/>
          <p:nvPr/>
        </p:nvSpPr>
        <p:spPr>
          <a:xfrm>
            <a:off x="3860800" y="5369583"/>
            <a:ext cx="215900" cy="37753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Global Store Ownership - Analysis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7050" y="749300"/>
            <a:ext cx="8089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ea typeface="Chalkduster" charset="0"/>
                <a:cs typeface="Chalkduster" charset="0"/>
              </a:rPr>
              <a:t>Does store ownership </a:t>
            </a:r>
            <a:r>
              <a:rPr lang="en-US" sz="2400" u="sng" dirty="0" smtClean="0">
                <a:ea typeface="Chalkduster" charset="0"/>
                <a:cs typeface="Chalkduster" charset="0"/>
              </a:rPr>
              <a:t>have any </a:t>
            </a:r>
            <a:r>
              <a:rPr lang="en-US" sz="2400" u="sng" dirty="0">
                <a:ea typeface="Chalkduster" charset="0"/>
                <a:cs typeface="Chalkduster" charset="0"/>
              </a:rPr>
              <a:t>demographic relationship</a:t>
            </a:r>
            <a:r>
              <a:rPr lang="en-US" sz="2400" u="sng" dirty="0" smtClean="0">
                <a:ea typeface="Chalkduster" charset="0"/>
                <a:cs typeface="Chalkduster" charset="0"/>
              </a:rPr>
              <a:t>?</a:t>
            </a:r>
          </a:p>
          <a:p>
            <a:endParaRPr lang="en-US" sz="1200" u="sng" dirty="0" smtClean="0">
              <a:ea typeface="Chalkduster" charset="0"/>
              <a:cs typeface="Chalkduster" charset="0"/>
            </a:endParaRPr>
          </a:p>
          <a:p>
            <a:pPr marL="800100" lvl="1" indent="-342900">
              <a:buFont typeface="Wingdings" charset="2"/>
              <a:buChar char="ü"/>
            </a:pPr>
            <a:r>
              <a:rPr lang="en-US" sz="1600" dirty="0" smtClean="0">
                <a:ea typeface="Chalkduster" charset="0"/>
                <a:cs typeface="Chalkduster" charset="0"/>
              </a:rPr>
              <a:t>North </a:t>
            </a:r>
            <a:r>
              <a:rPr lang="en-US" sz="1600" dirty="0">
                <a:ea typeface="Chalkduster" charset="0"/>
                <a:cs typeface="Chalkduster" charset="0"/>
              </a:rPr>
              <a:t>America</a:t>
            </a:r>
            <a:r>
              <a:rPr lang="en-US" sz="1600" dirty="0" smtClean="0">
                <a:ea typeface="Chalkduster" charset="0"/>
                <a:cs typeface="Chalkduster" charset="0"/>
              </a:rPr>
              <a:t> has store which are mostly owned or licensed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1600" dirty="0" smtClean="0">
                <a:ea typeface="Chalkduster" charset="0"/>
                <a:cs typeface="Chalkduster" charset="0"/>
              </a:rPr>
              <a:t>Most of the store in Asia a joint ventured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1600" dirty="0" smtClean="0">
                <a:ea typeface="Chalkduster" charset="0"/>
                <a:cs typeface="Chalkduster" charset="0"/>
              </a:rPr>
              <a:t>Store count in South America, Africa and Australia is very less compared to other continent</a:t>
            </a:r>
            <a:endParaRPr lang="en-US" sz="1600" dirty="0">
              <a:ea typeface="Chalkduster" charset="0"/>
              <a:cs typeface="Chalkdus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" t="3959" r="9444" b="8751"/>
          <a:stretch/>
        </p:blipFill>
        <p:spPr>
          <a:xfrm>
            <a:off x="1441450" y="2400534"/>
            <a:ext cx="6076950" cy="41707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4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Global Store Ownership - Approach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838199"/>
            <a:ext cx="4229100" cy="11087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9850" y="1026334"/>
            <a:ext cx="2832100" cy="646331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Based on the County and continent Json file, mapped each of the country of the store to respective continents.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0" y="2060383"/>
            <a:ext cx="5809698" cy="6346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8000" y="2116701"/>
            <a:ext cx="2197100" cy="461665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Created multiple buckets based on the store ownership.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9" y="2762772"/>
            <a:ext cx="4702110" cy="207037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0827" y="4072811"/>
            <a:ext cx="4762501" cy="7603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97584" y="2785715"/>
            <a:ext cx="3471766" cy="1892826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Challenges</a:t>
            </a:r>
          </a:p>
          <a:p>
            <a:endParaRPr lang="en-US" sz="500" dirty="0"/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Based on our data, there were continent which didn’t have any value for each type of store ownership. Plotting using different x-axis was a challenge.</a:t>
            </a:r>
            <a:endParaRPr lang="en-US" sz="1200" dirty="0"/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Using get method, made sure each continent bucket  have all the ownership type. Whenever there is missing ownership, passed a default value of ‘0’.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3" r="-3020"/>
          <a:stretch/>
        </p:blipFill>
        <p:spPr>
          <a:xfrm>
            <a:off x="5264267" y="5027745"/>
            <a:ext cx="3333081" cy="141359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4826" y="5283463"/>
            <a:ext cx="3555448" cy="646331"/>
          </a:xfrm>
          <a:prstGeom prst="rect">
            <a:avLst/>
          </a:prstGeom>
          <a:noFill/>
          <a:ln>
            <a:solidFill>
              <a:srgbClr val="006A3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This is our final dataframe, based on which, using </a:t>
            </a:r>
            <a:r>
              <a:rPr lang="en-US" sz="1200" dirty="0" smtClean="0"/>
              <a:t>matplotlib, </a:t>
            </a:r>
            <a:r>
              <a:rPr lang="en-US" sz="1200" dirty="0" smtClean="0"/>
              <a:t>graph is plotted for each ownership vs continent.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3115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t="7343" r="9375" b="16354"/>
          <a:stretch/>
        </p:blipFill>
        <p:spPr>
          <a:xfrm>
            <a:off x="1888958" y="2129923"/>
            <a:ext cx="4842042" cy="44613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4260850" y="-4260850"/>
            <a:ext cx="622300" cy="9144000"/>
          </a:xfrm>
          <a:prstGeom prst="rect">
            <a:avLst/>
          </a:prstGeom>
          <a:solidFill>
            <a:srgbClr val="006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718300"/>
            <a:ext cx="9144000" cy="0"/>
          </a:xfrm>
          <a:prstGeom prst="line">
            <a:avLst/>
          </a:prstGeom>
          <a:ln w="19050">
            <a:solidFill>
              <a:srgbClr val="006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7800" y="99081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Climatic Impact- Analysis</a:t>
            </a:r>
            <a:endParaRPr lang="en-US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721383"/>
            <a:ext cx="8432800" cy="5869918"/>
          </a:xfrm>
          <a:prstGeom prst="rect">
            <a:avLst/>
          </a:prstGeom>
          <a:noFill/>
          <a:ln w="19050">
            <a:solidFill>
              <a:srgbClr val="006A3E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5300" y="838200"/>
            <a:ext cx="83185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ea typeface="Chalkduster" charset="0"/>
                <a:cs typeface="Chalkduster" charset="0"/>
              </a:rPr>
              <a:t>Does climate </a:t>
            </a:r>
            <a:r>
              <a:rPr lang="en-US" sz="2400" u="sng" dirty="0" smtClean="0">
                <a:ea typeface="Chalkduster" charset="0"/>
                <a:cs typeface="Chalkduster" charset="0"/>
              </a:rPr>
              <a:t>have any </a:t>
            </a:r>
            <a:r>
              <a:rPr lang="en-US" sz="2400" u="sng" dirty="0" smtClean="0">
                <a:ea typeface="Chalkduster" charset="0"/>
                <a:cs typeface="Chalkduster" charset="0"/>
              </a:rPr>
              <a:t>impact on store distribution?</a:t>
            </a:r>
          </a:p>
          <a:p>
            <a:endParaRPr lang="en-US" sz="2400" u="sng" dirty="0">
              <a:ea typeface="Chalkduster" charset="0"/>
              <a:cs typeface="Chalkduster" charset="0"/>
            </a:endParaRPr>
          </a:p>
          <a:p>
            <a:pPr marL="800100" lvl="1" indent="-342900">
              <a:buFont typeface="Wingdings" charset="2"/>
              <a:buChar char="ü"/>
            </a:pPr>
            <a:r>
              <a:rPr lang="en-US" sz="1600" dirty="0" smtClean="0">
                <a:ea typeface="Chalkduster" charset="0"/>
                <a:cs typeface="Chalkduster" charset="0"/>
              </a:rPr>
              <a:t>Based on the analysis, 68% of the store are in cold countries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1600" dirty="0" smtClean="0">
                <a:ea typeface="Chalkduster" charset="0"/>
                <a:cs typeface="Chalkduster" charset="0"/>
              </a:rPr>
              <a:t>All the extreme climatic condition (Hot/very cold) has less than 10% of the store.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4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1905</TotalTime>
  <Words>1501</Words>
  <Application>Microsoft Macintosh PowerPoint</Application>
  <PresentationFormat>On-screen Show (4:3)</PresentationFormat>
  <Paragraphs>203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Abadi MT Condensed Extra Bold</vt:lpstr>
      <vt:lpstr>Calibri</vt:lpstr>
      <vt:lpstr>Calibri Light</vt:lpstr>
      <vt:lpstr>Chalkduster</vt:lpstr>
      <vt:lpstr>Franklin Gothic Demi</vt:lpstr>
      <vt:lpstr>Franklin Gothic Demi Cond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sumana kar</dc:creator>
  <cp:lastModifiedBy>sumana kar</cp:lastModifiedBy>
  <cp:revision>89</cp:revision>
  <dcterms:created xsi:type="dcterms:W3CDTF">2017-10-01T15:37:17Z</dcterms:created>
  <dcterms:modified xsi:type="dcterms:W3CDTF">2017-10-03T03:43:00Z</dcterms:modified>
</cp:coreProperties>
</file>